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72" r:id="rId3"/>
    <p:sldId id="269" r:id="rId4"/>
    <p:sldId id="258" r:id="rId5"/>
    <p:sldId id="259" r:id="rId6"/>
    <p:sldId id="260" r:id="rId7"/>
    <p:sldId id="261" r:id="rId8"/>
    <p:sldId id="262" r:id="rId9"/>
    <p:sldId id="263" r:id="rId10"/>
    <p:sldId id="264" r:id="rId11"/>
    <p:sldId id="265" r:id="rId12"/>
    <p:sldId id="266" r:id="rId13"/>
    <p:sldId id="267" r:id="rId14"/>
    <p:sldId id="25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Millar" initials="DM" lastIdx="7" clrIdx="0"/>
  <p:cmAuthor id="1" name="Nancy Ristoff" initials="NR" lastIdx="8" clrIdx="1">
    <p:extLst>
      <p:ext uri="{19B8F6BF-5375-455C-9EA6-DF929625EA0E}">
        <p15:presenceInfo xmlns:p15="http://schemas.microsoft.com/office/powerpoint/2012/main" userId="S-1-5-21-1060284298-1659004503-682003330-19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30" autoAdjust="0"/>
  </p:normalViewPr>
  <p:slideViewPr>
    <p:cSldViewPr>
      <p:cViewPr varScale="1">
        <p:scale>
          <a:sx n="73" d="100"/>
          <a:sy n="73" d="100"/>
        </p:scale>
        <p:origin x="173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4B6F4-770D-4363-8223-EB5FD1109887}" type="datetimeFigureOut">
              <a:rPr lang="en-US" smtClean="0"/>
              <a:pPr/>
              <a:t>6/27/2016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03555-636E-4B7C-A228-7466E4915955}" type="slidenum">
              <a:rPr lang="en-US" smtClean="0"/>
              <a:pPr/>
              <a:t>‹#›</a:t>
            </a:fld>
            <a:endParaRPr lang="en-US"/>
          </a:p>
        </p:txBody>
      </p:sp>
    </p:spTree>
    <p:extLst>
      <p:ext uri="{BB962C8B-B14F-4D97-AF65-F5344CB8AC3E}">
        <p14:creationId xmlns:p14="http://schemas.microsoft.com/office/powerpoint/2010/main" val="3204240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a:t>
            </a:r>
            <a:r>
              <a:rPr lang="en-US" baseline="0" dirty="0" smtClean="0"/>
              <a:t>resource is response to calls for support in weaving First Nation, Métis and Inuit content, perspectives and experiences into the Alberta curriculum.</a:t>
            </a:r>
          </a:p>
          <a:p>
            <a:endParaRPr lang="en-US" baseline="0" dirty="0" smtClean="0"/>
          </a:p>
          <a:p>
            <a:r>
              <a:rPr lang="en-US" baseline="0" dirty="0" smtClean="0"/>
              <a:t>This resource is intended to be used by teachers, administrators, parents/guardians and stakeholders in enhancing their knowledge and understanding of First Nation, Métis and Inuit content, perspectives and experiences.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1</a:t>
            </a:fld>
            <a:endParaRPr lang="en-US"/>
          </a:p>
        </p:txBody>
      </p:sp>
    </p:spTree>
    <p:extLst>
      <p:ext uri="{BB962C8B-B14F-4D97-AF65-F5344CB8AC3E}">
        <p14:creationId xmlns:p14="http://schemas.microsoft.com/office/powerpoint/2010/main" val="1078537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Documents area provides access to PDF documents that can be read on-screen or printed for future reference. The documents include scholarly papers, articles and excerpts from resources used in Aboriginal Studies 10-20-30.</a:t>
            </a:r>
            <a:r>
              <a:rPr lang="en-US" dirty="0" smtClean="0"/>
              <a:t> </a:t>
            </a:r>
            <a:endParaRPr lang="en-US" dirty="0"/>
          </a:p>
        </p:txBody>
      </p:sp>
      <p:sp>
        <p:nvSpPr>
          <p:cNvPr id="4" name="Slide Number Placeholder 3"/>
          <p:cNvSpPr>
            <a:spLocks noGrp="1"/>
          </p:cNvSpPr>
          <p:nvPr>
            <p:ph type="sldNum" sz="quarter" idx="10"/>
          </p:nvPr>
        </p:nvSpPr>
        <p:spPr/>
        <p:txBody>
          <a:bodyPr/>
          <a:lstStyle/>
          <a:p>
            <a:fld id="{96A03555-636E-4B7C-A228-7466E4915955}" type="slidenum">
              <a:rPr lang="en-US" smtClean="0"/>
              <a:pPr/>
              <a:t>10</a:t>
            </a:fld>
            <a:endParaRPr lang="en-US"/>
          </a:p>
        </p:txBody>
      </p:sp>
    </p:spTree>
    <p:extLst>
      <p:ext uri="{BB962C8B-B14F-4D97-AF65-F5344CB8AC3E}">
        <p14:creationId xmlns:p14="http://schemas.microsoft.com/office/powerpoint/2010/main" val="213786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Videos specific to this resource reside outside</a:t>
            </a:r>
            <a:r>
              <a:rPr lang="en-US" baseline="0" dirty="0" smtClean="0"/>
              <a:t> the LearnAlberta.ca firewall and are accessible with sign in.</a:t>
            </a:r>
          </a:p>
          <a:p>
            <a:endParaRPr lang="en-US" baseline="0" dirty="0" smtClean="0"/>
          </a:p>
          <a:p>
            <a:r>
              <a:rPr lang="en-US" baseline="0" dirty="0" smtClean="0"/>
              <a:t>Commercial videos require additional login to the LearnAlberta.ca site, which is indicated by the padlock icon.</a:t>
            </a:r>
          </a:p>
          <a:p>
            <a:endParaRPr lang="en-US" baseline="0" dirty="0" smtClean="0"/>
          </a:p>
          <a:p>
            <a:r>
              <a:rPr lang="en-US" baseline="0" dirty="0" smtClean="0"/>
              <a:t>These videos share the same navigational features as those videos in the Observing Practice sections.</a:t>
            </a:r>
            <a:endParaRPr lang="en-US" dirty="0"/>
          </a:p>
        </p:txBody>
      </p:sp>
      <p:sp>
        <p:nvSpPr>
          <p:cNvPr id="4" name="Slide Number Placeholder 3"/>
          <p:cNvSpPr>
            <a:spLocks noGrp="1"/>
          </p:cNvSpPr>
          <p:nvPr>
            <p:ph type="sldNum" sz="quarter" idx="10"/>
          </p:nvPr>
        </p:nvSpPr>
        <p:spPr/>
        <p:txBody>
          <a:bodyPr/>
          <a:lstStyle/>
          <a:p>
            <a:fld id="{96A03555-636E-4B7C-A228-7466E4915955}" type="slidenum">
              <a:rPr lang="en-US" smtClean="0"/>
              <a:pPr/>
              <a:t>11</a:t>
            </a:fld>
            <a:endParaRPr lang="en-US"/>
          </a:p>
        </p:txBody>
      </p:sp>
    </p:spTree>
    <p:extLst>
      <p:ext uri="{BB962C8B-B14F-4D97-AF65-F5344CB8AC3E}">
        <p14:creationId xmlns:p14="http://schemas.microsoft.com/office/powerpoint/2010/main" val="4126661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on the map, it is hyperlinked to the web page.   </a:t>
            </a:r>
          </a:p>
          <a:p>
            <a:endParaRPr lang="en-US" dirty="0" smtClean="0"/>
          </a:p>
          <a:p>
            <a:r>
              <a:rPr lang="en-US" dirty="0" smtClean="0"/>
              <a:t>The purpose of this Interactive Map</a:t>
            </a:r>
            <a:r>
              <a:rPr lang="en-US" baseline="0" dirty="0" smtClean="0"/>
              <a:t> </a:t>
            </a:r>
            <a:r>
              <a:rPr lang="en-US" dirty="0" smtClean="0"/>
              <a:t>is to link its users directly to their own personal connection with the land on which they reside.</a:t>
            </a:r>
          </a:p>
          <a:p>
            <a:endParaRPr lang="en-US" dirty="0" smtClean="0"/>
          </a:p>
          <a:p>
            <a:r>
              <a:rPr lang="en-US" dirty="0" smtClean="0"/>
              <a:t>As one becomes more familiar with the resource, the Interactive</a:t>
            </a:r>
            <a:r>
              <a:rPr lang="en-US" baseline="0" dirty="0" smtClean="0"/>
              <a:t> M</a:t>
            </a:r>
            <a:r>
              <a:rPr lang="en-US" dirty="0" smtClean="0"/>
              <a:t>ap will become a valued tool in specifying</a:t>
            </a:r>
            <a:r>
              <a:rPr lang="en-US" baseline="0" dirty="0" smtClean="0"/>
              <a:t> location. </a:t>
            </a:r>
            <a:endParaRPr lang="en-US" dirty="0"/>
          </a:p>
        </p:txBody>
      </p:sp>
      <p:sp>
        <p:nvSpPr>
          <p:cNvPr id="4" name="Slide Number Placeholder 3"/>
          <p:cNvSpPr>
            <a:spLocks noGrp="1"/>
          </p:cNvSpPr>
          <p:nvPr>
            <p:ph type="sldNum" sz="quarter" idx="10"/>
          </p:nvPr>
        </p:nvSpPr>
        <p:spPr/>
        <p:txBody>
          <a:bodyPr/>
          <a:lstStyle/>
          <a:p>
            <a:fld id="{96A03555-636E-4B7C-A228-7466E4915955}" type="slidenum">
              <a:rPr lang="en-US" smtClean="0"/>
              <a:pPr/>
              <a:t>12</a:t>
            </a:fld>
            <a:endParaRPr lang="en-US"/>
          </a:p>
        </p:txBody>
      </p:sp>
    </p:spTree>
    <p:extLst>
      <p:ext uri="{BB962C8B-B14F-4D97-AF65-F5344CB8AC3E}">
        <p14:creationId xmlns:p14="http://schemas.microsoft.com/office/powerpoint/2010/main" val="1880201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Talking</a:t>
            </a:r>
            <a:r>
              <a:rPr lang="en-US" baseline="0" dirty="0" smtClean="0"/>
              <a:t> Together discussion </a:t>
            </a:r>
            <a:r>
              <a:rPr lang="en-US" dirty="0" smtClean="0"/>
              <a:t>guide provides an overview of the</a:t>
            </a:r>
            <a:r>
              <a:rPr lang="en-US" baseline="0" dirty="0" smtClean="0"/>
              <a:t> resource, a comprehensive index to Walking Together, as well as workshops, promotional messages and activities suitable for one-hour staff meetings.</a:t>
            </a:r>
            <a:endParaRPr lang="en-US" dirty="0"/>
          </a:p>
        </p:txBody>
      </p:sp>
      <p:sp>
        <p:nvSpPr>
          <p:cNvPr id="4" name="Slide Number Placeholder 3"/>
          <p:cNvSpPr>
            <a:spLocks noGrp="1"/>
          </p:cNvSpPr>
          <p:nvPr>
            <p:ph type="sldNum" sz="quarter" idx="10"/>
          </p:nvPr>
        </p:nvSpPr>
        <p:spPr/>
        <p:txBody>
          <a:bodyPr/>
          <a:lstStyle/>
          <a:p>
            <a:fld id="{96A03555-636E-4B7C-A228-7466E4915955}" type="slidenum">
              <a:rPr lang="en-US" smtClean="0"/>
              <a:pPr/>
              <a:t>13</a:t>
            </a:fld>
            <a:endParaRPr lang="en-US"/>
          </a:p>
        </p:txBody>
      </p:sp>
    </p:spTree>
    <p:extLst>
      <p:ext uri="{BB962C8B-B14F-4D97-AF65-F5344CB8AC3E}">
        <p14:creationId xmlns:p14="http://schemas.microsoft.com/office/powerpoint/2010/main" val="654268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resource is accessible through the displayed URL.</a:t>
            </a:r>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14</a:t>
            </a:fld>
            <a:endParaRPr lang="en-US"/>
          </a:p>
        </p:txBody>
      </p:sp>
    </p:spTree>
    <p:extLst>
      <p:ext uri="{BB962C8B-B14F-4D97-AF65-F5344CB8AC3E}">
        <p14:creationId xmlns:p14="http://schemas.microsoft.com/office/powerpoint/2010/main" val="80120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resource will provide a working foundation of First Nation, Métis and Inuit topics, issues, cultures and ways of knowing.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Throughout</a:t>
            </a:r>
            <a:r>
              <a:rPr lang="en-US" baseline="0" dirty="0" smtClean="0"/>
              <a:t> the resource are personally meaningful perspectives and experiences from members of various First Nation, Métis and Inuit communities across Alberta.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contributing members truly wanted to share their knowledge, experiences and wisdom in a spirit of enhancing the education of their children and grandchildren.</a:t>
            </a:r>
          </a:p>
          <a:p>
            <a:endParaRPr lang="en-US" baseline="0" dirty="0" smtClean="0"/>
          </a:p>
          <a:p>
            <a:r>
              <a:rPr lang="en-US" baseline="0" dirty="0" smtClean="0"/>
              <a:t>However, it is important to point out that the weaving of First Nation, Métis and Inuit content, perspectives and experiences into learning experiences is intended to enhance the education of </a:t>
            </a:r>
            <a:r>
              <a:rPr lang="en-US" b="1" baseline="0" dirty="0" smtClean="0"/>
              <a:t>ALL</a:t>
            </a:r>
            <a:r>
              <a:rPr lang="en-US" baseline="0" dirty="0" smtClean="0"/>
              <a:t> children in Alberta.</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2</a:t>
            </a:fld>
            <a:endParaRPr lang="en-US"/>
          </a:p>
        </p:txBody>
      </p:sp>
    </p:spTree>
    <p:extLst>
      <p:ext uri="{BB962C8B-B14F-4D97-AF65-F5344CB8AC3E}">
        <p14:creationId xmlns:p14="http://schemas.microsoft.com/office/powerpoint/2010/main" val="1078537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Each piece of the resource has been carefully</a:t>
            </a:r>
            <a:r>
              <a:rPr lang="en-US" baseline="0" dirty="0" smtClean="0"/>
              <a:t> formulated and designed to reflect Indigenous teachings and perspectives:</a:t>
            </a:r>
          </a:p>
          <a:p>
            <a:r>
              <a:rPr lang="en-US" b="1" dirty="0" smtClean="0"/>
              <a:t>Stones</a:t>
            </a:r>
          </a:p>
          <a:p>
            <a:r>
              <a:rPr lang="en-US" dirty="0" smtClean="0"/>
              <a:t>The stones are used as navigation buttons to the topic areas.</a:t>
            </a:r>
            <a:r>
              <a:rPr lang="en-US" baseline="0" dirty="0" smtClean="0"/>
              <a:t>  </a:t>
            </a:r>
          </a:p>
          <a:p>
            <a:r>
              <a:rPr lang="en-US" b="1" baseline="0" dirty="0" smtClean="0"/>
              <a:t>Circle</a:t>
            </a:r>
          </a:p>
          <a:p>
            <a:r>
              <a:rPr lang="en-US" baseline="0" dirty="0" smtClean="0"/>
              <a:t>The circle indicates that all things are equal and that we share our world with others.  </a:t>
            </a:r>
          </a:p>
          <a:p>
            <a:r>
              <a:rPr lang="en-US" baseline="0" dirty="0" smtClean="0"/>
              <a:t>The circle of stones can be connected to the medicine wheels and tipi rings found across Alberta indicating that the knowledge shared is from the land.  </a:t>
            </a:r>
          </a:p>
          <a:p>
            <a:r>
              <a:rPr lang="en-US" baseline="0" dirty="0" smtClean="0"/>
              <a:t>Rocks and stones carry story and information, in both a figurative and literal sense, as they are considered to be the “old ones” who pass knowledge on to those who have the gift to see and hear their stories.</a:t>
            </a:r>
          </a:p>
          <a:p>
            <a:r>
              <a:rPr lang="en-US" b="1" baseline="0" dirty="0" smtClean="0"/>
              <a:t>Leather Header</a:t>
            </a:r>
          </a:p>
          <a:p>
            <a:r>
              <a:rPr lang="en-US" dirty="0" smtClean="0"/>
              <a:t>The leather header</a:t>
            </a:r>
            <a:r>
              <a:rPr lang="en-US" baseline="0" dirty="0" smtClean="0"/>
              <a:t> located on all of the resource pages is a motif used with ethno culturally-inspired pictographs.  </a:t>
            </a:r>
          </a:p>
          <a:p>
            <a:r>
              <a:rPr lang="en-US" baseline="0" dirty="0" smtClean="0"/>
              <a:t>The pictographs visually acknowledge and honour tradition in this contemporary and technological setting. These glyphs, inspired by those found at </a:t>
            </a:r>
            <a:r>
              <a:rPr lang="en-US" dirty="0" smtClean="0"/>
              <a:t>Writing-on-Stone Provincial Park, were </a:t>
            </a:r>
            <a:r>
              <a:rPr lang="en-US" baseline="0" dirty="0" smtClean="0"/>
              <a:t>created by Albertan artist Elizabeth Jean Tait specifically for this resource.</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0DAF32B-8B38-C54F-A165-7A1947BF3F1B}" type="slidenum">
              <a:rPr lang="en-US" smtClean="0"/>
              <a:pPr/>
              <a:t>3</a:t>
            </a:fld>
            <a:endParaRPr lang="en-US"/>
          </a:p>
        </p:txBody>
      </p:sp>
    </p:spTree>
    <p:extLst>
      <p:ext uri="{BB962C8B-B14F-4D97-AF65-F5344CB8AC3E}">
        <p14:creationId xmlns:p14="http://schemas.microsoft.com/office/powerpoint/2010/main" val="26669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Background </a:t>
            </a:r>
          </a:p>
          <a:p>
            <a:r>
              <a:rPr lang="en-US" dirty="0" smtClean="0"/>
              <a:t>Images are actual photos of Alberta</a:t>
            </a:r>
            <a:r>
              <a:rPr lang="en-US" baseline="0" dirty="0" smtClean="0"/>
              <a:t> landscapes and places. They honour the diversity of First Nations, Métis and Inuit in a traditional way while acknowledging contemporary times.  </a:t>
            </a:r>
          </a:p>
          <a:p>
            <a:r>
              <a:rPr lang="en-US" baseline="0" dirty="0" smtClean="0"/>
              <a:t>Home page images are indicative of the four directions and convey a sense of knowledge and respect for all, creating a meaningful relationship between the resource itself and the users through the interface. The home page background scenes are designed to change seasonally.</a:t>
            </a:r>
          </a:p>
          <a:p>
            <a:endParaRPr lang="en-US" dirty="0"/>
          </a:p>
        </p:txBody>
      </p:sp>
      <p:sp>
        <p:nvSpPr>
          <p:cNvPr id="4" name="Slide Number Placeholder 3"/>
          <p:cNvSpPr>
            <a:spLocks noGrp="1"/>
          </p:cNvSpPr>
          <p:nvPr>
            <p:ph type="sldNum" sz="quarter" idx="10"/>
          </p:nvPr>
        </p:nvSpPr>
        <p:spPr/>
        <p:txBody>
          <a:bodyPr/>
          <a:lstStyle/>
          <a:p>
            <a:fld id="{20AC0C2E-0E53-45D4-8073-5494E477EFB9}" type="slidenum">
              <a:rPr lang="en-US" smtClean="0"/>
              <a:pPr/>
              <a:t>4</a:t>
            </a:fld>
            <a:endParaRPr lang="en-US"/>
          </a:p>
        </p:txBody>
      </p:sp>
    </p:spTree>
    <p:extLst>
      <p:ext uri="{BB962C8B-B14F-4D97-AF65-F5344CB8AC3E}">
        <p14:creationId xmlns:p14="http://schemas.microsoft.com/office/powerpoint/2010/main" val="222912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12 topic areas are derived from those suggested at the initial community meetings.</a:t>
            </a:r>
            <a:endParaRPr lang="en-US" dirty="0" smtClean="0"/>
          </a:p>
          <a:p>
            <a:r>
              <a:rPr lang="en-US" baseline="0" dirty="0" smtClean="0"/>
              <a:t>These topic areas were chosen through direct consultation with First Nation, Métis and Inuit focus groups and stakeholders.</a:t>
            </a:r>
          </a:p>
          <a:p>
            <a:r>
              <a:rPr lang="en-US" baseline="0" dirty="0" smtClean="0"/>
              <a:t>While the resource is presented as 12 topics, each topic area is connected to the others in many ways and on many levels.</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reflect Indigenous pedagogy, it is highly recommended that participants begin their exploration with Worldviews and proceed in a clockwise fashion.</a:t>
            </a:r>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resource is intended to be used by teachers, administrators, parents/guardians and stakeholders in enhancing their knowledge and understanding of First Nation, Metis and Inuit content, perspectives and experiences. </a:t>
            </a:r>
            <a:r>
              <a:rPr lang="en-US" dirty="0" smtClean="0"/>
              <a:t>This </a:t>
            </a:r>
            <a:r>
              <a:rPr lang="en-US" baseline="0" dirty="0" smtClean="0"/>
              <a:t>resource is response to calls for support in weaving First Nation, Metis and Inuit content, perspectives and experiences into the Alberta curriculum.</a:t>
            </a:r>
          </a:p>
          <a:p>
            <a:endParaRPr lang="en-US" baseline="0" dirty="0" smtClean="0"/>
          </a:p>
          <a:p>
            <a:endParaRPr lang="en-US" baseline="0" dirty="0" smtClean="0"/>
          </a:p>
          <a:p>
            <a:r>
              <a:rPr lang="en-US" dirty="0" smtClean="0"/>
              <a:t>Throughout</a:t>
            </a:r>
            <a:r>
              <a:rPr lang="en-US" baseline="0" dirty="0" smtClean="0"/>
              <a:t> the resource are personally meaningful perspectives and experiences from members of various First Nation, Metis and Inuit communities across Alberta.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contributing members truly wanted to share their knowledge, experiences and wisdom in a spirit of enhancing the education of their children and grandchildren.</a:t>
            </a:r>
          </a:p>
          <a:p>
            <a:endParaRPr lang="en-US" baseline="0" dirty="0" smtClean="0"/>
          </a:p>
          <a:p>
            <a:r>
              <a:rPr lang="en-US" baseline="0" dirty="0" smtClean="0"/>
              <a:t>However, it is important to point out that the weaving of First Nation, Métis and Inuit content, perspectives and experiences into learning experiences is intended to enhance the education of </a:t>
            </a:r>
            <a:r>
              <a:rPr lang="en-US" b="1" baseline="0" dirty="0" smtClean="0"/>
              <a:t>ALL</a:t>
            </a:r>
            <a:r>
              <a:rPr lang="en-US" baseline="0" dirty="0" smtClean="0"/>
              <a:t> children in Alberta.</a:t>
            </a:r>
          </a:p>
          <a:p>
            <a:endParaRPr lang="en-US" baseline="0" dirty="0" smtClean="0"/>
          </a:p>
          <a:p>
            <a:endParaRPr lang="en-US" baseline="0" dirty="0" smtClean="0"/>
          </a:p>
          <a:p>
            <a:endParaRPr lang="en-US" baseline="0" dirty="0" smtClean="0"/>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0AC0C2E-0E53-45D4-8073-5494E477EFB9}" type="slidenum">
              <a:rPr lang="en-US" smtClean="0"/>
              <a:pPr/>
              <a:t>5</a:t>
            </a:fld>
            <a:endParaRPr lang="en-US"/>
          </a:p>
        </p:txBody>
      </p:sp>
    </p:spTree>
    <p:extLst>
      <p:ext uri="{BB962C8B-B14F-4D97-AF65-F5344CB8AC3E}">
        <p14:creationId xmlns:p14="http://schemas.microsoft.com/office/powerpoint/2010/main" val="3106529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Beginning</a:t>
            </a:r>
            <a:r>
              <a:rPr lang="en-US" baseline="0" dirty="0" smtClean="0"/>
              <a:t> Together section of each topic area presents an educational scenario as a way of introducing the topic area. Many of the scenarios are interactive.</a:t>
            </a:r>
          </a:p>
          <a:p>
            <a:endParaRPr lang="en-US" baseline="0" dirty="0" smtClean="0"/>
          </a:p>
          <a:p>
            <a:r>
              <a:rPr lang="en-US" baseline="0" dirty="0" smtClean="0"/>
              <a:t>Review the navigational features of page.</a:t>
            </a:r>
            <a:endParaRPr lang="en-US" dirty="0"/>
          </a:p>
        </p:txBody>
      </p:sp>
      <p:sp>
        <p:nvSpPr>
          <p:cNvPr id="4" name="Slide Number Placeholder 3"/>
          <p:cNvSpPr>
            <a:spLocks noGrp="1"/>
          </p:cNvSpPr>
          <p:nvPr>
            <p:ph type="sldNum" sz="quarter" idx="10"/>
          </p:nvPr>
        </p:nvSpPr>
        <p:spPr/>
        <p:txBody>
          <a:bodyPr/>
          <a:lstStyle/>
          <a:p>
            <a:fld id="{96A03555-636E-4B7C-A228-7466E4915955}" type="slidenum">
              <a:rPr lang="en-US" smtClean="0"/>
              <a:pPr/>
              <a:t>6</a:t>
            </a:fld>
            <a:endParaRPr lang="en-US"/>
          </a:p>
        </p:txBody>
      </p:sp>
    </p:spTree>
    <p:extLst>
      <p:ext uri="{BB962C8B-B14F-4D97-AF65-F5344CB8AC3E}">
        <p14:creationId xmlns:p14="http://schemas.microsoft.com/office/powerpoint/2010/main" val="2756026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Respecting</a:t>
            </a:r>
            <a:r>
              <a:rPr lang="en-US" baseline="0" dirty="0" smtClean="0"/>
              <a:t> Wisdom features first-voice interviews with prominent Elders, Knowledge Keepers and culture experts from communities across Alberta.</a:t>
            </a:r>
          </a:p>
          <a:p>
            <a:endParaRPr lang="en-US" baseline="0" dirty="0" smtClean="0"/>
          </a:p>
          <a:p>
            <a:r>
              <a:rPr lang="en-US" baseline="0" dirty="0" smtClean="0"/>
              <a:t>Navigation features include the</a:t>
            </a:r>
          </a:p>
          <a:p>
            <a:pPr marL="171450" indent="-171450">
              <a:buFont typeface="Arial" panose="020B0604020202020204" pitchFamily="34" charset="0"/>
              <a:buChar char="•"/>
            </a:pPr>
            <a:r>
              <a:rPr lang="en-US" baseline="0" dirty="0" smtClean="0"/>
              <a:t>name of the speaker and his or her affiliation</a:t>
            </a:r>
          </a:p>
          <a:p>
            <a:pPr marL="171450" indent="-171450">
              <a:buFont typeface="Arial" panose="020B0604020202020204" pitchFamily="34" charset="0"/>
              <a:buChar char="•"/>
            </a:pPr>
            <a:r>
              <a:rPr lang="en-US" baseline="0" dirty="0" smtClean="0"/>
              <a:t>video screen window and displays a description of the interview as well as the duration of the video</a:t>
            </a:r>
          </a:p>
          <a:p>
            <a:pPr marL="171450" indent="-171450">
              <a:buFont typeface="Arial" panose="020B0604020202020204" pitchFamily="34" charset="0"/>
              <a:buChar char="•"/>
            </a:pPr>
            <a:r>
              <a:rPr lang="en-US" baseline="0" dirty="0" smtClean="0"/>
              <a:t>location map that displays the home community of the speaker with a white dot and label (The dark dot and label indicate the community within which the individual works, such as an urban area.)</a:t>
            </a:r>
            <a:endParaRPr lang="en-US" dirty="0"/>
          </a:p>
        </p:txBody>
      </p:sp>
      <p:sp>
        <p:nvSpPr>
          <p:cNvPr id="4" name="Slide Number Placeholder 3"/>
          <p:cNvSpPr>
            <a:spLocks noGrp="1"/>
          </p:cNvSpPr>
          <p:nvPr>
            <p:ph type="sldNum" sz="quarter" idx="10"/>
          </p:nvPr>
        </p:nvSpPr>
        <p:spPr/>
        <p:txBody>
          <a:bodyPr/>
          <a:lstStyle/>
          <a:p>
            <a:fld id="{96A03555-636E-4B7C-A228-7466E4915955}" type="slidenum">
              <a:rPr lang="en-US" smtClean="0"/>
              <a:pPr/>
              <a:t>7</a:t>
            </a:fld>
            <a:endParaRPr lang="en-US"/>
          </a:p>
        </p:txBody>
      </p:sp>
    </p:spTree>
    <p:extLst>
      <p:ext uri="{BB962C8B-B14F-4D97-AF65-F5344CB8AC3E}">
        <p14:creationId xmlns:p14="http://schemas.microsoft.com/office/powerpoint/2010/main" val="384651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Observing Practice</a:t>
            </a:r>
            <a:r>
              <a:rPr lang="en-US" baseline="0" dirty="0" smtClean="0"/>
              <a:t> section provides a video illustrating the topic area under investigation.</a:t>
            </a:r>
          </a:p>
          <a:p>
            <a:endParaRPr lang="en-US" baseline="0" dirty="0" smtClean="0"/>
          </a:p>
          <a:p>
            <a:r>
              <a:rPr lang="en-US" dirty="0" smtClean="0"/>
              <a:t>Navigational features:</a:t>
            </a:r>
          </a:p>
          <a:p>
            <a:pPr marL="171450" indent="-171450">
              <a:buFont typeface="Arial" panose="020B0604020202020204" pitchFamily="34" charset="0"/>
              <a:buChar char="•"/>
            </a:pPr>
            <a:r>
              <a:rPr lang="en-US" dirty="0" smtClean="0"/>
              <a:t>The</a:t>
            </a:r>
            <a:r>
              <a:rPr lang="en-US" baseline="0" dirty="0" smtClean="0"/>
              <a:t> videos display panel features, such as a time counter, sound volume and full-screen viewing. Videos include chapter descriptions, which also allow the viewer to move to different chapters.</a:t>
            </a:r>
          </a:p>
          <a:p>
            <a:pPr marL="171450" indent="-171450">
              <a:buFont typeface="Arial" panose="020B0604020202020204" pitchFamily="34" charset="0"/>
              <a:buChar char="•"/>
            </a:pPr>
            <a:r>
              <a:rPr lang="en-US" dirty="0" smtClean="0"/>
              <a:t>The location map indicates the location of the event and is visible where applicable.</a:t>
            </a:r>
            <a:endParaRPr lang="en-US" dirty="0"/>
          </a:p>
        </p:txBody>
      </p:sp>
      <p:sp>
        <p:nvSpPr>
          <p:cNvPr id="4" name="Slide Number Placeholder 3"/>
          <p:cNvSpPr>
            <a:spLocks noGrp="1"/>
          </p:cNvSpPr>
          <p:nvPr>
            <p:ph type="sldNum" sz="quarter" idx="10"/>
          </p:nvPr>
        </p:nvSpPr>
        <p:spPr/>
        <p:txBody>
          <a:bodyPr/>
          <a:lstStyle/>
          <a:p>
            <a:fld id="{96A03555-636E-4B7C-A228-7466E4915955}" type="slidenum">
              <a:rPr lang="en-US" smtClean="0"/>
              <a:pPr/>
              <a:t>8</a:t>
            </a:fld>
            <a:endParaRPr lang="en-US"/>
          </a:p>
        </p:txBody>
      </p:sp>
    </p:spTree>
    <p:extLst>
      <p:ext uri="{BB962C8B-B14F-4D97-AF65-F5344CB8AC3E}">
        <p14:creationId xmlns:p14="http://schemas.microsoft.com/office/powerpoint/2010/main" val="817266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Exploring Connections provides access to resources such as web links, documents and videos. The Web Links area provides access to quality resources from other organizations, including comprehensive resources from Alberta Education and the ATA. </a:t>
            </a:r>
            <a:endParaRPr lang="en-US" baseline="0" dirty="0" smtClean="0"/>
          </a:p>
        </p:txBody>
      </p:sp>
      <p:sp>
        <p:nvSpPr>
          <p:cNvPr id="4" name="Slide Number Placeholder 3"/>
          <p:cNvSpPr>
            <a:spLocks noGrp="1"/>
          </p:cNvSpPr>
          <p:nvPr>
            <p:ph type="sldNum" sz="quarter" idx="10"/>
          </p:nvPr>
        </p:nvSpPr>
        <p:spPr/>
        <p:txBody>
          <a:bodyPr/>
          <a:lstStyle/>
          <a:p>
            <a:fld id="{96A03555-636E-4B7C-A228-7466E4915955}" type="slidenum">
              <a:rPr lang="en-US" smtClean="0"/>
              <a:pPr/>
              <a:t>9</a:t>
            </a:fld>
            <a:endParaRPr lang="en-US"/>
          </a:p>
        </p:txBody>
      </p:sp>
    </p:spTree>
    <p:extLst>
      <p:ext uri="{BB962C8B-B14F-4D97-AF65-F5344CB8AC3E}">
        <p14:creationId xmlns:p14="http://schemas.microsoft.com/office/powerpoint/2010/main" val="390045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489647-C97E-45DE-B844-F411EB801CA4}"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74CCE-D176-4C3D-B107-C1874E60F7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89647-C97E-45DE-B844-F411EB801CA4}"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74CCE-D176-4C3D-B107-C1874E60F7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89647-C97E-45DE-B844-F411EB801CA4}"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74CCE-D176-4C3D-B107-C1874E60F7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489647-C97E-45DE-B844-F411EB801CA4}"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74CCE-D176-4C3D-B107-C1874E60F70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489647-C97E-45DE-B844-F411EB801CA4}"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74CCE-D176-4C3D-B107-C1874E60F70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489647-C97E-45DE-B844-F411EB801CA4}"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74CCE-D176-4C3D-B107-C1874E60F70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489647-C97E-45DE-B844-F411EB801CA4}" type="datetimeFigureOut">
              <a:rPr lang="en-US" smtClean="0"/>
              <a:pPr/>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B74CCE-D176-4C3D-B107-C1874E60F70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489647-C97E-45DE-B844-F411EB801CA4}" type="datetimeFigureOut">
              <a:rPr lang="en-US" smtClean="0"/>
              <a:pPr/>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B74CCE-D176-4C3D-B107-C1874E60F70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89647-C97E-45DE-B844-F411EB801CA4}" type="datetimeFigureOut">
              <a:rPr lang="en-US" smtClean="0"/>
              <a:pPr/>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B74CCE-D176-4C3D-B107-C1874E60F7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89647-C97E-45DE-B844-F411EB801CA4}"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74CCE-D176-4C3D-B107-C1874E60F70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489647-C97E-45DE-B844-F411EB801CA4}"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74CCE-D176-4C3D-B107-C1874E60F70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89647-C97E-45DE-B844-F411EB801CA4}" type="datetimeFigureOut">
              <a:rPr lang="en-US" smtClean="0"/>
              <a:pPr/>
              <a:t>6/27/2016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4CCE-D176-4C3D-B107-C1874E60F7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earnalberta.ca/content/aswt/index.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Ken.Ealey.LAN\My Documents\Dropbox\FNMI\Background Images for ignition\Main Screen\Spring\IMG_0027.jpg"/>
          <p:cNvPicPr>
            <a:picLocks noChangeAspect="1" noChangeArrowheads="1"/>
          </p:cNvPicPr>
          <p:nvPr/>
        </p:nvPicPr>
        <p:blipFill>
          <a:blip r:embed="rId3" cstate="print"/>
          <a:srcRect l="12992" r="5383" b="44400"/>
          <a:stretch>
            <a:fillRect/>
          </a:stretch>
        </p:blipFill>
        <p:spPr bwMode="auto">
          <a:xfrm>
            <a:off x="0" y="0"/>
            <a:ext cx="9144000" cy="6858001"/>
          </a:xfrm>
          <a:prstGeom prst="rect">
            <a:avLst/>
          </a:prstGeom>
          <a:noFill/>
        </p:spPr>
      </p:pic>
      <p:sp>
        <p:nvSpPr>
          <p:cNvPr id="2" name="Title 1"/>
          <p:cNvSpPr>
            <a:spLocks noGrp="1"/>
          </p:cNvSpPr>
          <p:nvPr>
            <p:ph type="ctrTitle"/>
          </p:nvPr>
        </p:nvSpPr>
        <p:spPr>
          <a:xfrm>
            <a:off x="827315" y="838200"/>
            <a:ext cx="7772400" cy="2718816"/>
          </a:xfrm>
        </p:spPr>
        <p:txBody>
          <a:bodyPr>
            <a:noAutofit/>
          </a:bodyPr>
          <a:lstStyle/>
          <a:p>
            <a:r>
              <a:rPr lang="en-US" sz="7200" i="1" dirty="0" smtClean="0"/>
              <a:t>Walking Together</a:t>
            </a:r>
            <a:br>
              <a:rPr lang="en-US" sz="7200" i="1" dirty="0" smtClean="0"/>
            </a:br>
            <a:r>
              <a:rPr lang="en-US" sz="4800" i="1" dirty="0" smtClean="0"/>
              <a:t>First Nations, Métis and Inuit Perspectives in Curriculum</a:t>
            </a:r>
            <a:endParaRPr lang="en-US" sz="4800" i="1" dirty="0"/>
          </a:p>
        </p:txBody>
      </p:sp>
      <p:sp>
        <p:nvSpPr>
          <p:cNvPr id="3" name="Subtitle 2"/>
          <p:cNvSpPr>
            <a:spLocks noGrp="1"/>
          </p:cNvSpPr>
          <p:nvPr>
            <p:ph type="subTitle" idx="1"/>
          </p:nvPr>
        </p:nvSpPr>
        <p:spPr>
          <a:xfrm>
            <a:off x="1371600" y="3733800"/>
            <a:ext cx="6400800" cy="1025450"/>
          </a:xfrm>
        </p:spPr>
        <p:txBody>
          <a:bodyPr>
            <a:normAutofit lnSpcReduction="10000"/>
          </a:bodyPr>
          <a:lstStyle/>
          <a:p>
            <a:r>
              <a:rPr lang="en-US" dirty="0" smtClean="0">
                <a:solidFill>
                  <a:schemeClr val="tx1"/>
                </a:solidFill>
              </a:rPr>
              <a:t>A Professional Development Resource</a:t>
            </a:r>
            <a:endParaRPr lang="en-US" dirty="0">
              <a:solidFill>
                <a:schemeClr val="tx1"/>
              </a:solidFill>
            </a:endParaRPr>
          </a:p>
        </p:txBody>
      </p:sp>
      <p:pic>
        <p:nvPicPr>
          <p:cNvPr id="7" name="Picture 3"/>
          <p:cNvPicPr>
            <a:picLocks noChangeAspect="1" noChangeArrowheads="1"/>
          </p:cNvPicPr>
          <p:nvPr/>
        </p:nvPicPr>
        <p:blipFill>
          <a:blip r:embed="rId4" cstate="print"/>
          <a:srcRect/>
          <a:stretch>
            <a:fillRect/>
          </a:stretch>
        </p:blipFill>
        <p:spPr bwMode="auto">
          <a:xfrm>
            <a:off x="0" y="0"/>
            <a:ext cx="9144000" cy="723900"/>
          </a:xfrm>
          <a:prstGeom prst="rect">
            <a:avLst/>
          </a:prstGeom>
          <a:noFill/>
          <a:ln w="9525">
            <a:noFill/>
            <a:miter lim="800000"/>
            <a:headEnd/>
            <a:tailEnd/>
          </a:ln>
        </p:spPr>
      </p:pic>
    </p:spTree>
    <p:extLst>
      <p:ext uri="{BB962C8B-B14F-4D97-AF65-F5344CB8AC3E}">
        <p14:creationId xmlns:p14="http://schemas.microsoft.com/office/powerpoint/2010/main" val="658368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7620" y="0"/>
            <a:ext cx="912876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l="6245" t="21117" r="10494" b="1715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743200" y="3048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lking_together_main_scre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4A452A"/>
              </a:solidFill>
            </a:endParaRPr>
          </a:p>
        </p:txBody>
      </p:sp>
      <p:sp>
        <p:nvSpPr>
          <p:cNvPr id="8" name="TextBox 7"/>
          <p:cNvSpPr txBox="1"/>
          <p:nvPr/>
        </p:nvSpPr>
        <p:spPr>
          <a:xfrm>
            <a:off x="1371600" y="304800"/>
            <a:ext cx="6781800" cy="707886"/>
          </a:xfrm>
          <a:prstGeom prst="rect">
            <a:avLst/>
          </a:prstGeom>
          <a:noFill/>
        </p:spPr>
        <p:txBody>
          <a:bodyPr wrap="square" rtlCol="0">
            <a:spAutoFit/>
          </a:bodyPr>
          <a:lstStyle/>
          <a:p>
            <a:pPr algn="ctr"/>
            <a:r>
              <a:rPr lang="en-US" sz="2000" b="1" dirty="0" smtClean="0">
                <a:solidFill>
                  <a:srgbClr val="4A452A"/>
                </a:solidFill>
              </a:rPr>
              <a:t>The resource is accessible through:</a:t>
            </a:r>
          </a:p>
          <a:p>
            <a:pPr algn="ctr"/>
            <a:r>
              <a:rPr lang="en-US" sz="2000" u="sng" dirty="0" smtClean="0">
                <a:hlinkClick r:id="rId3"/>
              </a:rPr>
              <a:t>http://www.learnalberta.ca/content/aswt/index.html</a:t>
            </a:r>
            <a:endParaRPr lang="en-US" sz="2000" b="1" dirty="0">
              <a:solidFill>
                <a:srgbClr val="4A452A"/>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58240"/>
            <a:ext cx="9144000" cy="56997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Documents and Settings\Ken.Ealey.LAN\My Documents\Dropbox\FNMI\Background Images for ignition\Main Screen\Spring\IMG_0027.jpg"/>
          <p:cNvPicPr>
            <a:picLocks noChangeAspect="1" noChangeArrowheads="1"/>
          </p:cNvPicPr>
          <p:nvPr/>
        </p:nvPicPr>
        <p:blipFill>
          <a:blip r:embed="rId3" cstate="print"/>
          <a:srcRect l="12992" r="5383" b="44400"/>
          <a:stretch>
            <a:fillRect/>
          </a:stretch>
        </p:blipFill>
        <p:spPr bwMode="auto">
          <a:xfrm>
            <a:off x="0" y="0"/>
            <a:ext cx="9144000" cy="6858001"/>
          </a:xfrm>
          <a:prstGeom prst="rect">
            <a:avLst/>
          </a:prstGeom>
          <a:noFill/>
        </p:spPr>
      </p:pic>
      <p:sp>
        <p:nvSpPr>
          <p:cNvPr id="2" name="Title 1"/>
          <p:cNvSpPr>
            <a:spLocks noGrp="1"/>
          </p:cNvSpPr>
          <p:nvPr>
            <p:ph type="ctrTitle"/>
          </p:nvPr>
        </p:nvSpPr>
        <p:spPr>
          <a:xfrm>
            <a:off x="827315" y="838200"/>
            <a:ext cx="7772400" cy="2718816"/>
          </a:xfrm>
        </p:spPr>
        <p:txBody>
          <a:bodyPr>
            <a:noAutofit/>
          </a:bodyPr>
          <a:lstStyle/>
          <a:p>
            <a:r>
              <a:rPr lang="en-US" sz="7200" i="1" dirty="0" smtClean="0"/>
              <a:t>Walking Together</a:t>
            </a:r>
            <a:br>
              <a:rPr lang="en-US" sz="7200" i="1" dirty="0" smtClean="0"/>
            </a:br>
            <a:r>
              <a:rPr lang="en-US" sz="4800" i="1" dirty="0" smtClean="0"/>
              <a:t>First Nations, Métis and Inuit Perspectives in Curriculum</a:t>
            </a:r>
            <a:endParaRPr lang="en-US" sz="4800" i="1" dirty="0"/>
          </a:p>
        </p:txBody>
      </p:sp>
      <p:sp>
        <p:nvSpPr>
          <p:cNvPr id="3" name="Subtitle 2"/>
          <p:cNvSpPr>
            <a:spLocks noGrp="1"/>
          </p:cNvSpPr>
          <p:nvPr>
            <p:ph type="subTitle" idx="1"/>
          </p:nvPr>
        </p:nvSpPr>
        <p:spPr>
          <a:xfrm>
            <a:off x="1371600" y="3505200"/>
            <a:ext cx="6400800" cy="1025450"/>
          </a:xfrm>
        </p:spPr>
        <p:txBody>
          <a:bodyPr>
            <a:normAutofit fontScale="77500" lnSpcReduction="20000"/>
          </a:bodyPr>
          <a:lstStyle/>
          <a:p>
            <a:endParaRPr lang="en-US" dirty="0" smtClean="0">
              <a:solidFill>
                <a:schemeClr val="tx1"/>
              </a:solidFill>
            </a:endParaRPr>
          </a:p>
          <a:p>
            <a:r>
              <a:rPr lang="en-US" sz="4800" dirty="0" smtClean="0">
                <a:solidFill>
                  <a:schemeClr val="tx1"/>
                </a:solidFill>
              </a:rPr>
              <a:t>An Introduction</a:t>
            </a:r>
            <a:endParaRPr lang="en-US" sz="4800" dirty="0">
              <a:solidFill>
                <a:schemeClr val="tx1"/>
              </a:solidFill>
            </a:endParaRPr>
          </a:p>
        </p:txBody>
      </p:sp>
      <p:pic>
        <p:nvPicPr>
          <p:cNvPr id="7" name="Picture 3"/>
          <p:cNvPicPr>
            <a:picLocks noChangeAspect="1" noChangeArrowheads="1"/>
          </p:cNvPicPr>
          <p:nvPr/>
        </p:nvPicPr>
        <p:blipFill>
          <a:blip r:embed="rId4" cstate="print"/>
          <a:srcRect/>
          <a:stretch>
            <a:fillRect/>
          </a:stretch>
        </p:blipFill>
        <p:spPr bwMode="auto">
          <a:xfrm>
            <a:off x="0" y="0"/>
            <a:ext cx="9144000" cy="723900"/>
          </a:xfrm>
          <a:prstGeom prst="rect">
            <a:avLst/>
          </a:prstGeom>
          <a:noFill/>
          <a:ln w="9525">
            <a:noFill/>
            <a:miter lim="800000"/>
            <a:headEnd/>
            <a:tailEnd/>
          </a:ln>
        </p:spPr>
      </p:pic>
    </p:spTree>
    <p:extLst>
      <p:ext uri="{BB962C8B-B14F-4D97-AF65-F5344CB8AC3E}">
        <p14:creationId xmlns:p14="http://schemas.microsoft.com/office/powerpoint/2010/main" val="658368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rgbClr val="4A452A"/>
              </a:solidFill>
            </a:endParaRPr>
          </a:p>
        </p:txBody>
      </p:sp>
      <p:sp>
        <p:nvSpPr>
          <p:cNvPr id="8" name="TextBox 7"/>
          <p:cNvSpPr txBox="1"/>
          <p:nvPr/>
        </p:nvSpPr>
        <p:spPr>
          <a:xfrm>
            <a:off x="457200" y="438090"/>
            <a:ext cx="8229600" cy="584775"/>
          </a:xfrm>
          <a:prstGeom prst="rect">
            <a:avLst/>
          </a:prstGeom>
          <a:noFill/>
        </p:spPr>
        <p:txBody>
          <a:bodyPr wrap="square" rtlCol="0">
            <a:spAutoFit/>
          </a:bodyPr>
          <a:lstStyle/>
          <a:p>
            <a:pPr algn="ctr"/>
            <a:r>
              <a:rPr lang="en-US" sz="3200" b="1" dirty="0" smtClean="0">
                <a:solidFill>
                  <a:srgbClr val="4A452A"/>
                </a:solidFill>
              </a:rPr>
              <a:t>A Professional Development Resource</a:t>
            </a:r>
            <a:endParaRPr lang="en-US" sz="3200" b="1" dirty="0">
              <a:solidFill>
                <a:srgbClr val="4A452A"/>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182151"/>
            <a:ext cx="9144000" cy="5699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6680" y="501869"/>
            <a:ext cx="8930640" cy="5670331"/>
            <a:chOff x="106680" y="501869"/>
            <a:chExt cx="8930640" cy="5670331"/>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 y="501869"/>
              <a:ext cx="4389120"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501869"/>
              <a:ext cx="4389120" cy="2743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 y="3397469"/>
              <a:ext cx="4389120" cy="27432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3429000"/>
              <a:ext cx="4389120" cy="2743200"/>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 y="0"/>
            <a:ext cx="9137172"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6245" t="21117" r="10494" b="1715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5551" t="21117" r="10494" b="1472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5551" t="21117" r="10494" b="17157"/>
          <a:stretch>
            <a:fillRect/>
          </a:stretch>
        </p:blipFill>
        <p:spPr bwMode="auto">
          <a:xfrm>
            <a:off x="76200" y="0"/>
            <a:ext cx="8991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1109</Words>
  <Application>Microsoft Office PowerPoint</Application>
  <PresentationFormat>On-screen Show (4:3)</PresentationFormat>
  <Paragraphs>98</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Walking Together First Nations, Métis and Inuit Perspectives in Curriculum</vt:lpstr>
      <vt:lpstr>Walking Together First Nations, Métis and Inuit Perspectives in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Government of Alberta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dc:title>
  <dc:creator>Ken.Ealey</dc:creator>
  <cp:lastModifiedBy>Nancy Ristoff</cp:lastModifiedBy>
  <cp:revision>34</cp:revision>
  <dcterms:created xsi:type="dcterms:W3CDTF">2011-11-11T00:19:29Z</dcterms:created>
  <dcterms:modified xsi:type="dcterms:W3CDTF">2016-06-27T17:40:20Z</dcterms:modified>
</cp:coreProperties>
</file>